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8418" r:id="rId2"/>
    <p:sldMasterId id="2147488406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8" r:id="rId11"/>
    <p:sldMasterId id="2147483657" r:id="rId12"/>
    <p:sldMasterId id="2147483659" r:id="rId13"/>
    <p:sldMasterId id="2147485271" r:id="rId14"/>
    <p:sldMasterId id="2147485284" r:id="rId15"/>
  </p:sldMasterIdLst>
  <p:notesMasterIdLst>
    <p:notesMasterId r:id="rId31"/>
  </p:notesMasterIdLst>
  <p:handoutMasterIdLst>
    <p:handoutMasterId r:id="rId32"/>
  </p:handoutMasterIdLst>
  <p:sldIdLst>
    <p:sldId id="682" r:id="rId16"/>
    <p:sldId id="856" r:id="rId17"/>
    <p:sldId id="850" r:id="rId18"/>
    <p:sldId id="855" r:id="rId19"/>
    <p:sldId id="857" r:id="rId20"/>
    <p:sldId id="858" r:id="rId21"/>
    <p:sldId id="859" r:id="rId22"/>
    <p:sldId id="863" r:id="rId23"/>
    <p:sldId id="861" r:id="rId24"/>
    <p:sldId id="851" r:id="rId25"/>
    <p:sldId id="865" r:id="rId26"/>
    <p:sldId id="866" r:id="rId27"/>
    <p:sldId id="868" r:id="rId28"/>
    <p:sldId id="862" r:id="rId29"/>
    <p:sldId id="867" r:id="rId30"/>
  </p:sldIdLst>
  <p:sldSz cx="9144000" cy="6858000" type="screen4x3"/>
  <p:notesSz cx="6858000" cy="9947275"/>
  <p:embeddedFontLst>
    <p:embeddedFont>
      <p:font typeface="Calibri Light" panose="020F0302020204030204" pitchFamily="34" charset="0"/>
      <p:regular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ucida Sans" panose="020B0602040502020204" pitchFamily="34" charset="0"/>
      <p:regular r:id="rId43"/>
      <p:bold r:id="rId44"/>
      <p:italic r:id="rId45"/>
      <p:boldItalic r:id="rId4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n Clavero Ana Cristina" initials="MCAC" lastIdx="1" clrIdx="0">
    <p:extLst>
      <p:ext uri="{19B8F6BF-5375-455C-9EA6-DF929625EA0E}">
        <p15:presenceInfo xmlns:p15="http://schemas.microsoft.com/office/powerpoint/2012/main" userId="S-1-5-21-448539723-261478967-1417001333-40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6600FF"/>
    <a:srgbClr val="CC0000"/>
    <a:srgbClr val="663300"/>
    <a:srgbClr val="A3E7FF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72352" autoAdjust="0"/>
  </p:normalViewPr>
  <p:slideViewPr>
    <p:cSldViewPr>
      <p:cViewPr varScale="1">
        <p:scale>
          <a:sx n="67" d="100"/>
          <a:sy n="67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54" y="60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6" y="0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algn="r"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8314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b" anchorCtr="0" compatLnSpc="1">
            <a:prstTxWarp prst="textNoShape">
              <a:avLst/>
            </a:prstTxWarp>
          </a:bodyPr>
          <a:lstStyle>
            <a:lvl1pPr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6" y="9448314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b" anchorCtr="0" compatLnSpc="1">
            <a:prstTxWarp prst="textNoShape">
              <a:avLst/>
            </a:prstTxWarp>
          </a:bodyPr>
          <a:lstStyle>
            <a:lvl1pPr algn="r"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fld id="{4D997981-DA7F-4E10-AFB7-11F06248D7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72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6" y="0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algn="r"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2" y="4725759"/>
            <a:ext cx="5487041" cy="447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8314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b" anchorCtr="0" compatLnSpc="1">
            <a:prstTxWarp prst="textNoShape">
              <a:avLst/>
            </a:prstTxWarp>
          </a:bodyPr>
          <a:lstStyle>
            <a:lvl1pPr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6" y="9448314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6" tIns="46073" rIns="92146" bIns="46073" numCol="1" anchor="b" anchorCtr="0" compatLnSpc="1">
            <a:prstTxWarp prst="textNoShape">
              <a:avLst/>
            </a:prstTxWarp>
          </a:bodyPr>
          <a:lstStyle>
            <a:lvl1pPr algn="r" defTabSz="921213">
              <a:defRPr sz="1200">
                <a:latin typeface="Arial" charset="0"/>
              </a:defRPr>
            </a:lvl1pPr>
          </a:lstStyle>
          <a:p>
            <a:pPr>
              <a:defRPr/>
            </a:pPr>
            <a:fld id="{9BF5FDCA-8F88-48CE-AD7E-FE17C65276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774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4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Licitaciones transparentes, equitativas y no discriminatorias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33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45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25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35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07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4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93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8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4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16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74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02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5FDCA-8F88-48CE-AD7E-FE17C65276F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1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10635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96517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198759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4091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693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9815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88644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2871624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94234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64614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458008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5765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105732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352199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6989635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87783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2559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00199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37909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40812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3254681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487345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3503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24826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29226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7400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96435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796350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98475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47228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020795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3190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609163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4286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529247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05147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9860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145247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733036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699734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660943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66578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822193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468797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86040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6999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23121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077682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6212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970546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098608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5546795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37209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437306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A7489-6AEF-4A25-868A-03B59E59C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1106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35BD-C6E2-4599-9A29-DA4C2BAF0D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0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215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F7D-8A21-4993-922B-12D4EE52F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0967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9147-3CB0-4650-BFE4-0CD1C8D2E1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1852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5BDF-3CC5-4333-B28D-45E9B4CBA8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7286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6071-E72D-419C-87A6-DBC0FAF2B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814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5CDA-884D-41F8-B989-7922AACD90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109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7029-D425-44B1-BC72-CDEEFE271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1651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B5C4-E80F-4D25-9C6D-5089DD109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802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2191-D8BD-4937-A3EB-43310C5D3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05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34D6-182E-418B-9CD3-09661FE07C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8212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DAAB-F69C-45AB-8DEE-09C30B3D5C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4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6326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4553-8AC0-4EFF-858D-4E3DDF0AA6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1325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2F25-8483-4F0C-A65F-82E0BF7460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8625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9B2F-BC59-4E24-9B91-5B0FF5037D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1144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E451-69F9-4215-B7F2-CE5449ECCB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310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86E3-1757-4042-BAE4-400F74DE35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6221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529-364A-4728-B5DD-2AAA047EC3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6957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547F-5B4D-4730-BEE1-61696E077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496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8CAE-51F1-4BCD-A83B-2198997A1B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447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F20F-CD68-4CE5-AFE7-DA9C6E7A3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8753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24328-0BED-4C09-AC22-884E82EBD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17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586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02A5-8DB7-4AF9-8E9A-3EF181315B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4500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5A106-23E5-493A-B90E-477F54B897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1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995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03213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853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043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58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643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361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23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328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096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90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8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044099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352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452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238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961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133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39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6800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3305040"/>
      </p:ext>
    </p:extLst>
  </p:cSld>
  <p:clrMapOvr>
    <a:masterClrMapping/>
  </p:clrMapOvr>
  <p:transition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32575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6560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903989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4194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29690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942111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0838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16635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038641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741689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2765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7860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38893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143315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7591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14616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72810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8246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640310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116935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3865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02870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3362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6913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474694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27557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54534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4979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93565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191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656434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32348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66983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3794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62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6637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36749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77828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42812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39491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58744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44149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75691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327308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5265069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1152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674071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65879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1314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80837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248650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67229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70060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40508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68638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4402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77089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8738"/>
            <a:ext cx="9144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626950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70627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03886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7381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024680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580005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362426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7739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68904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48942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vmlDrawing" Target="../drawings/vmlDrawing1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vmlDrawing" Target="../drawings/vmlDrawing2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1028" name="Picture 103" descr="Logo Ministerio-SEITV-SGT-DGTT(2-paint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D8CB-0C48-451D-A74C-27DBF967001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8" r:id="rId1"/>
    <p:sldLayoutId id="2147488259" r:id="rId2"/>
    <p:sldLayoutId id="2147488405" r:id="rId3"/>
    <p:sldLayoutId id="2147488260" r:id="rId4"/>
    <p:sldLayoutId id="2147488261" r:id="rId5"/>
    <p:sldLayoutId id="2147488262" r:id="rId6"/>
    <p:sldLayoutId id="2147488263" r:id="rId7"/>
    <p:sldLayoutId id="2147488264" r:id="rId8"/>
    <p:sldLayoutId id="2147488265" r:id="rId9"/>
    <p:sldLayoutId id="2147488266" r:id="rId10"/>
    <p:sldLayoutId id="2147488267" r:id="rId11"/>
    <p:sldLayoutId id="2147488268" r:id="rId12"/>
    <p:sldLayoutId id="2147488430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8195" name="Picture 3" descr="Logo Ministerio-SEITV-SGT-DGTT(2-paint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rgbClr val="006600"/>
                </a:solidFill>
              </a:rPr>
              <a:t>ACOTRAM</a:t>
            </a: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35" r:id="rId1"/>
    <p:sldLayoutId id="2147488336" r:id="rId2"/>
    <p:sldLayoutId id="2147488337" r:id="rId3"/>
    <p:sldLayoutId id="2147488338" r:id="rId4"/>
    <p:sldLayoutId id="2147488339" r:id="rId5"/>
    <p:sldLayoutId id="2147488340" r:id="rId6"/>
    <p:sldLayoutId id="2147488341" r:id="rId7"/>
    <p:sldLayoutId id="2147488342" r:id="rId8"/>
    <p:sldLayoutId id="2147488343" r:id="rId9"/>
    <p:sldLayoutId id="2147488344" r:id="rId10"/>
    <p:sldLayoutId id="2147488345" r:id="rId11"/>
    <p:sldLayoutId id="214748834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9219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chemeClr val="accent2"/>
                </a:solidFill>
              </a:rPr>
              <a:t>Curso General de transporte terrestre. Fundación Ferrocarriles Españoles.  2012</a:t>
            </a:r>
            <a:endParaRPr lang="es-ES_tradnl" altLang="es-ES" sz="1600" b="1" smtClean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7" r:id="rId1"/>
    <p:sldLayoutId id="2147488348" r:id="rId2"/>
    <p:sldLayoutId id="2147488349" r:id="rId3"/>
    <p:sldLayoutId id="2147488350" r:id="rId4"/>
    <p:sldLayoutId id="2147488351" r:id="rId5"/>
    <p:sldLayoutId id="2147488352" r:id="rId6"/>
    <p:sldLayoutId id="2147488353" r:id="rId7"/>
    <p:sldLayoutId id="2147488354" r:id="rId8"/>
    <p:sldLayoutId id="2147488355" r:id="rId9"/>
    <p:sldLayoutId id="2147488356" r:id="rId10"/>
    <p:sldLayoutId id="214748835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10243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8" r:id="rId1"/>
    <p:sldLayoutId id="2147488359" r:id="rId2"/>
    <p:sldLayoutId id="2147488360" r:id="rId3"/>
    <p:sldLayoutId id="2147488361" r:id="rId4"/>
    <p:sldLayoutId id="2147488362" r:id="rId5"/>
    <p:sldLayoutId id="2147488363" r:id="rId6"/>
    <p:sldLayoutId id="2147488364" r:id="rId7"/>
    <p:sldLayoutId id="2147488365" r:id="rId8"/>
    <p:sldLayoutId id="2147488366" r:id="rId9"/>
    <p:sldLayoutId id="2147488367" r:id="rId10"/>
    <p:sldLayoutId id="214748836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11267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_tradnl" altLang="es-ES" sz="1600" b="1" smtClean="0">
                <a:solidFill>
                  <a:srgbClr val="006600"/>
                </a:solidFill>
              </a:rPr>
              <a:t>Precio del gasóleo de automoción en España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69" r:id="rId1"/>
    <p:sldLayoutId id="2147488370" r:id="rId2"/>
    <p:sldLayoutId id="2147488371" r:id="rId3"/>
    <p:sldLayoutId id="2147488372" r:id="rId4"/>
    <p:sldLayoutId id="2147488373" r:id="rId5"/>
    <p:sldLayoutId id="2147488374" r:id="rId6"/>
    <p:sldLayoutId id="2147488375" r:id="rId7"/>
    <p:sldLayoutId id="2147488376" r:id="rId8"/>
    <p:sldLayoutId id="2147488377" r:id="rId9"/>
    <p:sldLayoutId id="2147488378" r:id="rId10"/>
    <p:sldLayoutId id="214748837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  <a:latin typeface="Arial" charset="0"/>
              </a:defRPr>
            </a:lvl1pPr>
          </a:lstStyle>
          <a:p>
            <a:pPr>
              <a:defRPr/>
            </a:pPr>
            <a:fld id="{6227A1AD-3891-4421-B74D-5CFBD2D9E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379538" y="215900"/>
            <a:ext cx="29206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Font typeface="Monotype Sorts" pitchFamily="2" charset="2"/>
              <a:buChar char="3"/>
              <a:defRPr/>
            </a:pPr>
            <a:endParaRPr lang="it-IT" sz="1200" b="1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31788" y="38100"/>
          <a:ext cx="1536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Image" r:id="rId15" imgW="9085775" imgH="4193435" progId="Photoshop.Image.5">
                  <p:embed/>
                </p:oleObj>
              </mc:Choice>
              <mc:Fallback>
                <p:oleObj name="Image" r:id="rId15" imgW="9085775" imgH="4193435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8100"/>
                        <a:ext cx="1536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212975" y="241300"/>
            <a:ext cx="29206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Font typeface="Monotype Sorts" pitchFamily="2" charset="2"/>
              <a:buChar char="3"/>
              <a:defRPr/>
            </a:pPr>
            <a:endParaRPr lang="it-IT" sz="1200" b="1" smtClean="0">
              <a:solidFill>
                <a:srgbClr val="FFFFFF"/>
              </a:solidFill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806576" y="42864"/>
            <a:ext cx="1003300" cy="36512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it-IT" altLang="es-E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1806576" y="400050"/>
            <a:ext cx="1003300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es-ES" sz="1800" smtClean="0">
              <a:solidFill>
                <a:srgbClr val="000000"/>
              </a:solidFill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763714" y="2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SECRETARÍA </a:t>
            </a:r>
          </a:p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DE ESTADO</a:t>
            </a:r>
          </a:p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DE TRANSPORTES</a:t>
            </a:r>
            <a:endParaRPr lang="es-ES_tradnl" sz="500" smtClean="0">
              <a:solidFill>
                <a:srgbClr val="000000"/>
              </a:solidFill>
              <a:latin typeface="Gill Sans" pitchFamily="34" charset="0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1755776" y="449263"/>
            <a:ext cx="1007007" cy="3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DIRECCIÓN GENERAL</a:t>
            </a:r>
          </a:p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DE TRANSPORTE</a:t>
            </a:r>
          </a:p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TERRESTRE</a:t>
            </a:r>
          </a:p>
          <a:p>
            <a:pPr>
              <a:defRPr/>
            </a:pPr>
            <a:endParaRPr lang="es-ES_tradnl" sz="400" smtClean="0">
              <a:solidFill>
                <a:srgbClr val="3333CC"/>
              </a:solidFill>
              <a:latin typeface="Gill Sans" pitchFamily="34" charset="0"/>
            </a:endParaRPr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V="1">
            <a:off x="330202" y="914400"/>
            <a:ext cx="873125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V="1">
            <a:off x="250825" y="6237288"/>
            <a:ext cx="873125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0" r:id="rId1"/>
    <p:sldLayoutId id="2147488381" r:id="rId2"/>
    <p:sldLayoutId id="2147488382" r:id="rId3"/>
    <p:sldLayoutId id="2147488383" r:id="rId4"/>
    <p:sldLayoutId id="2147488384" r:id="rId5"/>
    <p:sldLayoutId id="2147488385" r:id="rId6"/>
    <p:sldLayoutId id="2147488386" r:id="rId7"/>
    <p:sldLayoutId id="2147488387" r:id="rId8"/>
    <p:sldLayoutId id="2147488388" r:id="rId9"/>
    <p:sldLayoutId id="2147488389" r:id="rId10"/>
    <p:sldLayoutId id="2147488390" r:id="rId11"/>
    <p:sldLayoutId id="21474883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  <a:latin typeface="Arial" charset="0"/>
              </a:defRPr>
            </a:lvl1pPr>
          </a:lstStyle>
          <a:p>
            <a:pPr>
              <a:defRPr/>
            </a:pPr>
            <a:fld id="{289AC5FE-8EB8-4E9A-9C17-9E19829079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379538" y="215900"/>
            <a:ext cx="29206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Font typeface="Monotype Sorts" pitchFamily="2" charset="2"/>
              <a:buChar char="3"/>
              <a:defRPr/>
            </a:pPr>
            <a:endParaRPr lang="it-IT" sz="1200" b="1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31788" y="38100"/>
          <a:ext cx="1536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4" name="Image" r:id="rId15" imgW="9085775" imgH="4193435" progId="Photoshop.Image.5">
                  <p:embed/>
                </p:oleObj>
              </mc:Choice>
              <mc:Fallback>
                <p:oleObj name="Image" r:id="rId15" imgW="9085775" imgH="4193435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38100"/>
                        <a:ext cx="1536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212975" y="241300"/>
            <a:ext cx="29206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Font typeface="Monotype Sorts" pitchFamily="2" charset="2"/>
              <a:buChar char="3"/>
              <a:defRPr/>
            </a:pPr>
            <a:endParaRPr lang="it-IT" sz="1200" b="1" smtClean="0">
              <a:solidFill>
                <a:srgbClr val="FFFFFF"/>
              </a:solidFill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806576" y="42864"/>
            <a:ext cx="1003300" cy="36512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it-IT" altLang="es-E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806576" y="400050"/>
            <a:ext cx="1003300" cy="3635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it-IT" altLang="es-ES" sz="1800" smtClean="0">
              <a:solidFill>
                <a:srgbClr val="000000"/>
              </a:solidFill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763714" y="2"/>
            <a:ext cx="1127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SECRETARÍA </a:t>
            </a:r>
          </a:p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DE ESTADO</a:t>
            </a:r>
          </a:p>
          <a:p>
            <a:pPr>
              <a:defRPr/>
            </a:pPr>
            <a:r>
              <a:rPr lang="es-ES_tradnl" sz="800" smtClean="0">
                <a:solidFill>
                  <a:srgbClr val="3333CC"/>
                </a:solidFill>
                <a:latin typeface="Gill Sans" pitchFamily="34" charset="0"/>
              </a:rPr>
              <a:t>DE TRANSPORTES</a:t>
            </a:r>
            <a:endParaRPr lang="es-ES_tradnl" sz="500" smtClean="0">
              <a:solidFill>
                <a:srgbClr val="000000"/>
              </a:solidFill>
              <a:latin typeface="Gill Sans" pitchFamily="34" charset="0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1755776" y="449263"/>
            <a:ext cx="1007007" cy="3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DIRECCIÓN GENERAL</a:t>
            </a:r>
          </a:p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DE TRANSPORTE</a:t>
            </a:r>
          </a:p>
          <a:p>
            <a:pPr>
              <a:defRPr/>
            </a:pPr>
            <a:r>
              <a:rPr lang="es-ES_tradnl" sz="600" smtClean="0">
                <a:solidFill>
                  <a:srgbClr val="3333CC"/>
                </a:solidFill>
                <a:latin typeface="Gill Sans" pitchFamily="34" charset="0"/>
              </a:rPr>
              <a:t>TERRESTRE</a:t>
            </a:r>
          </a:p>
          <a:p>
            <a:pPr>
              <a:defRPr/>
            </a:pPr>
            <a:endParaRPr lang="es-ES_tradnl" sz="400" smtClean="0">
              <a:solidFill>
                <a:srgbClr val="3333CC"/>
              </a:solidFill>
              <a:latin typeface="Gill Sans" pitchFamily="34" charset="0"/>
            </a:endParaRPr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V="1">
            <a:off x="330202" y="914400"/>
            <a:ext cx="873125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2400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 flipV="1">
            <a:off x="250825" y="6237288"/>
            <a:ext cx="873125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FFD4-F43B-4616-BC53-9543A7A59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8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3EAB-89A4-43CD-A215-969DD1F4E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6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7" r:id="rId1"/>
    <p:sldLayoutId id="2147488408" r:id="rId2"/>
    <p:sldLayoutId id="2147488409" r:id="rId3"/>
    <p:sldLayoutId id="2147488410" r:id="rId4"/>
    <p:sldLayoutId id="2147488411" r:id="rId5"/>
    <p:sldLayoutId id="2147488412" r:id="rId6"/>
    <p:sldLayoutId id="2147488413" r:id="rId7"/>
    <p:sldLayoutId id="2147488414" r:id="rId8"/>
    <p:sldLayoutId id="2147488415" r:id="rId9"/>
    <p:sldLayoutId id="2147488416" r:id="rId10"/>
    <p:sldLayoutId id="21474884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32941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90000" rIns="91440" bIns="9000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50947" name="Rectangle 3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2052" name="Picture 4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69" r:id="rId1"/>
    <p:sldLayoutId id="2147488404" r:id="rId2"/>
    <p:sldLayoutId id="2147488270" r:id="rId3"/>
    <p:sldLayoutId id="2147488271" r:id="rId4"/>
    <p:sldLayoutId id="2147488272" r:id="rId5"/>
    <p:sldLayoutId id="2147488273" r:id="rId6"/>
    <p:sldLayoutId id="2147488274" r:id="rId7"/>
    <p:sldLayoutId id="2147488275" r:id="rId8"/>
    <p:sldLayoutId id="2147488276" r:id="rId9"/>
    <p:sldLayoutId id="2147488277" r:id="rId10"/>
    <p:sldLayoutId id="214748827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9" name="Rectangle 3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3075" name="Picture 4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79" r:id="rId1"/>
    <p:sldLayoutId id="2147488280" r:id="rId2"/>
    <p:sldLayoutId id="2147488281" r:id="rId3"/>
    <p:sldLayoutId id="2147488282" r:id="rId4"/>
    <p:sldLayoutId id="2147488283" r:id="rId5"/>
    <p:sldLayoutId id="2147488284" r:id="rId6"/>
    <p:sldLayoutId id="2147488285" r:id="rId7"/>
    <p:sldLayoutId id="2147488286" r:id="rId8"/>
    <p:sldLayoutId id="2147488287" r:id="rId9"/>
    <p:sldLayoutId id="2147488288" r:id="rId10"/>
    <p:sldLayoutId id="214748828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4099" name="Picture 4" descr="Logo Ministerio-SEITV-SGT-DGTT(2-paint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rgbClr val="006600"/>
                </a:solidFill>
              </a:rPr>
              <a:t>Observatorio de Costes del transporte de mercancías por carretera</a:t>
            </a: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90" r:id="rId1"/>
    <p:sldLayoutId id="2147488291" r:id="rId2"/>
    <p:sldLayoutId id="2147488292" r:id="rId3"/>
    <p:sldLayoutId id="2147488293" r:id="rId4"/>
    <p:sldLayoutId id="2147488294" r:id="rId5"/>
    <p:sldLayoutId id="2147488295" r:id="rId6"/>
    <p:sldLayoutId id="2147488296" r:id="rId7"/>
    <p:sldLayoutId id="2147488297" r:id="rId8"/>
    <p:sldLayoutId id="2147488298" r:id="rId9"/>
    <p:sldLayoutId id="2147488299" r:id="rId10"/>
    <p:sldLayoutId id="2147488300" r:id="rId11"/>
    <p:sldLayoutId id="214748830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5123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rgbClr val="006600"/>
                </a:solidFill>
              </a:rPr>
              <a:t>Observatorio de Precios del transporte de mercancías por carretera</a:t>
            </a: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2" r:id="rId1"/>
    <p:sldLayoutId id="2147488303" r:id="rId2"/>
    <p:sldLayoutId id="2147488304" r:id="rId3"/>
    <p:sldLayoutId id="2147488305" r:id="rId4"/>
    <p:sldLayoutId id="2147488306" r:id="rId5"/>
    <p:sldLayoutId id="2147488307" r:id="rId6"/>
    <p:sldLayoutId id="2147488308" r:id="rId7"/>
    <p:sldLayoutId id="2147488309" r:id="rId8"/>
    <p:sldLayoutId id="2147488310" r:id="rId9"/>
    <p:sldLayoutId id="2147488311" r:id="rId10"/>
    <p:sldLayoutId id="214748831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6147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rgbClr val="006600"/>
                </a:solidFill>
              </a:rPr>
              <a:t>Observatorio de la Actividad del transporte de mercancías por carretera</a:t>
            </a: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3" r:id="rId1"/>
    <p:sldLayoutId id="2147488314" r:id="rId2"/>
    <p:sldLayoutId id="2147488315" r:id="rId3"/>
    <p:sldLayoutId id="2147488316" r:id="rId4"/>
    <p:sldLayoutId id="2147488317" r:id="rId5"/>
    <p:sldLayoutId id="2147488318" r:id="rId6"/>
    <p:sldLayoutId id="2147488319" r:id="rId7"/>
    <p:sldLayoutId id="2147488320" r:id="rId8"/>
    <p:sldLayoutId id="2147488321" r:id="rId9"/>
    <p:sldLayoutId id="2147488322" r:id="rId10"/>
    <p:sldLayoutId id="214748832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BDBD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ChangeArrowheads="1"/>
          </p:cNvSpPr>
          <p:nvPr/>
        </p:nvSpPr>
        <p:spPr bwMode="auto">
          <a:xfrm>
            <a:off x="2827338" y="0"/>
            <a:ext cx="6316662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</a:endParaRPr>
          </a:p>
        </p:txBody>
      </p:sp>
      <p:pic>
        <p:nvPicPr>
          <p:cNvPr id="7171" name="Picture 3" descr="Logo Ministerio-SEITV-SGT-DGTT(2-paint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75"/>
            <a:ext cx="2843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EEDDA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90000" bIns="9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1600" b="1" smtClean="0">
                <a:solidFill>
                  <a:srgbClr val="006600"/>
                </a:solidFill>
              </a:rPr>
              <a:t>Precio del gasóleo de automoción</a:t>
            </a:r>
            <a:endParaRPr lang="es-ES_tradnl" altLang="es-ES" sz="1600" b="1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24" r:id="rId1"/>
    <p:sldLayoutId id="2147488325" r:id="rId2"/>
    <p:sldLayoutId id="2147488326" r:id="rId3"/>
    <p:sldLayoutId id="2147488327" r:id="rId4"/>
    <p:sldLayoutId id="2147488328" r:id="rId5"/>
    <p:sldLayoutId id="2147488329" r:id="rId6"/>
    <p:sldLayoutId id="2147488330" r:id="rId7"/>
    <p:sldLayoutId id="2147488331" r:id="rId8"/>
    <p:sldLayoutId id="2147488332" r:id="rId9"/>
    <p:sldLayoutId id="2147488333" r:id="rId10"/>
    <p:sldLayoutId id="214748833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73690" y="1700808"/>
            <a:ext cx="8642350" cy="4176166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36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CONCESIONAL ESPAÑOL Y LA LIBERALIZACIÓN DEL TRANSPORTE DE VIAJEROS POR </a:t>
            </a:r>
            <a:r>
              <a:rPr lang="es-ES" sz="3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CARRETERA</a:t>
            </a:r>
            <a:endParaRPr lang="es-ES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3411763"/>
            <a:ext cx="45725" cy="34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3411763"/>
            <a:ext cx="45725" cy="34476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5148064" y="6088211"/>
            <a:ext cx="3888432" cy="653157"/>
          </a:xfrm>
        </p:spPr>
        <p:txBody>
          <a:bodyPr/>
          <a:lstStyle/>
          <a:p>
            <a:pPr algn="l"/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Jornada Técnica de ASCABUS</a:t>
            </a:r>
          </a:p>
          <a:p>
            <a:pPr algn="l"/>
            <a:endParaRPr lang="es-ES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s-E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enero de 2019</a:t>
            </a:r>
            <a:endParaRPr lang="es-ES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23528" y="1360976"/>
            <a:ext cx="8496300" cy="5159597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es-ES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 marL="457200" lvl="1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Mejora y consolidación 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modelo</a:t>
            </a:r>
          </a:p>
          <a:p>
            <a:pPr marL="457200" lvl="1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Favorecer </a:t>
            </a:r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</a:t>
            </a:r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concurrencia</a:t>
            </a:r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 beneficio del </a:t>
            </a: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usuario</a:t>
            </a:r>
          </a:p>
          <a:p>
            <a:pPr marL="457200" lvl="1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Garantizar la </a:t>
            </a:r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jurídica</a:t>
            </a:r>
          </a:p>
          <a:p>
            <a:pPr marL="457200" lvl="1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Potenciar la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competencia por el mercado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10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25488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496300" cy="5159597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Propuesta de modificación Rº 1073/2009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Comisión Europea 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aprecia: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determinados </a:t>
            </a: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EEMM  </a:t>
            </a:r>
            <a:r>
              <a:rPr lang="es-E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mantienen </a:t>
            </a: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mercados cerrados y otros EEMM  </a:t>
            </a:r>
            <a:r>
              <a:rPr lang="es-E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 la </a:t>
            </a: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 está  </a:t>
            </a:r>
            <a:r>
              <a:rPr lang="es-E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regulada. Mala praxis de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Rº 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1370/2007 y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1073/2009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escaso crecimiento del sector del bus frente a otros modos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11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53694" y="1802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liberalización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99644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46162" y="0"/>
            <a:ext cx="8496300" cy="5159597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es-ES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paquete de movilidad,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lucha contra el cambio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climático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industria europea y mejorar su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competitividad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calidad de vida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alternativas disponibles para los ciudadanos en sus desplazamientos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cotidianos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servicios al alcance de los más desfavorecidos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asegurar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accesibilidad a un mayor número de personas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12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53694" y="1802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liberalización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16041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265906" y="826549"/>
            <a:ext cx="8496300" cy="5159597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es-ES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828800" algn="l"/>
              </a:tabLs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generación de monopolios u oligopolios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educción de servicios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de los precios  </a:t>
            </a:r>
          </a:p>
          <a:p>
            <a:pPr marL="457188" lvl="1" indent="0">
              <a:lnSpc>
                <a:spcPct val="107000"/>
              </a:lnSpc>
              <a:spcAft>
                <a:spcPts val="800"/>
              </a:spcAft>
              <a:buNone/>
              <a:tabLst>
                <a:tab pos="1828800" algn="l"/>
              </a:tabLs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13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53694" y="1802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liberalización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03847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245654" y="826549"/>
            <a:ext cx="8496300" cy="6176132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es-ES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cambio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modelo concesional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prestación del transporte regular, basado en su consideración como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público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todos los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casos, en la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prestación en red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exclusividad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principal forma de compensación de las obligaciones de servicio público impuestas en cada contrato, obligaría a modificar toda la política de movilidad sobre la que se sustenta nuestra red de transportes, caracterizada desde hace mucho tiempo por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alto nivel de eficacia y </a:t>
            </a:r>
            <a:r>
              <a:rPr lang="es-E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s-ES" sz="28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53694" y="1802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liberalización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58782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496300" cy="6721475"/>
          </a:xfrm>
          <a:prstGeom prst="rect">
            <a:avLst/>
          </a:prstGeo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endParaRPr lang="es-ES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modelo español es 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congruente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actual reglamentación comunitaria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no implica discriminación alguna por razón de la nacionalidad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contratos se adjudican mediante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licitación abierta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la que puede concurrir cualquier empresa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fuerte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 por el 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15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53694" y="1802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conclusiones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6442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24172" y="1196752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Singularidades del territorio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Densidad de población de 92 hab/km</a:t>
            </a:r>
            <a:r>
              <a:rPr lang="es-E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irregularmente distribuida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Orografía.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Dificultad para acceder a los núcleos de población  dispersos en el territorio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Ferrocarril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Corredores interurbanos no reservados al ferrocarril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Escasa capilaridad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2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4049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24172" y="1196752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SPRV mueven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2.414.037.000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viajeros año 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1.738 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 en urbano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676 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 en interurbano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57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del total de </a:t>
            </a:r>
            <a:r>
              <a:rPr lang="es-E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tte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colectivo de viajeros</a:t>
            </a:r>
          </a:p>
          <a:p>
            <a:r>
              <a:rPr lang="es-ES" dirty="0"/>
              <a:t>El bus produce el 46% de los viajeros kilómetro del transporte colectivo (47.763 millones de viajeros/km</a:t>
            </a:r>
            <a:r>
              <a:rPr lang="es-ES" dirty="0" smtClean="0"/>
              <a:t>)</a:t>
            </a:r>
          </a:p>
          <a:p>
            <a:r>
              <a:rPr lang="es-ES" dirty="0" smtClean="0"/>
              <a:t>1.300 contratos ( estatales y autonómicos )</a:t>
            </a:r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3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6000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r>
              <a:rPr lang="es-ES" sz="2800" dirty="0" smtClean="0"/>
              <a:t>Los </a:t>
            </a:r>
            <a:r>
              <a:rPr lang="es-ES" sz="2800" b="1" dirty="0" smtClean="0"/>
              <a:t>contratos del estado </a:t>
            </a:r>
            <a:r>
              <a:rPr lang="es-ES" sz="2800" dirty="0" smtClean="0"/>
              <a:t>:</a:t>
            </a:r>
          </a:p>
          <a:p>
            <a:pPr lvl="1"/>
            <a:r>
              <a:rPr lang="es-ES" dirty="0" smtClean="0"/>
              <a:t>Atienden 1.942 municipios; 2.618 poblaciones </a:t>
            </a:r>
          </a:p>
          <a:p>
            <a:pPr lvl="1"/>
            <a:r>
              <a:rPr lang="es-ES" dirty="0" smtClean="0"/>
              <a:t>3.139 paradas ( 54 paradas por contrato)</a:t>
            </a:r>
          </a:p>
          <a:p>
            <a:pPr lvl="1"/>
            <a:r>
              <a:rPr lang="es-ES" dirty="0" smtClean="0"/>
              <a:t>Totalizan una red de 73.673 kilómetros</a:t>
            </a:r>
          </a:p>
          <a:p>
            <a:pPr lvl="1"/>
            <a:r>
              <a:rPr lang="es-ES" dirty="0" smtClean="0"/>
              <a:t>Cubren el 85% de la geografía nacional</a:t>
            </a:r>
          </a:p>
          <a:p>
            <a:pPr lvl="1"/>
            <a:r>
              <a:rPr lang="es-ES" dirty="0" smtClean="0"/>
              <a:t>1.039 rutas ; 4.743 expediciones ; 40.891 tráficos</a:t>
            </a:r>
          </a:p>
          <a:p>
            <a:pPr lvl="1"/>
            <a:r>
              <a:rPr lang="es-ES" dirty="0" smtClean="0"/>
              <a:t>A un precio de 0,06475 € </a:t>
            </a:r>
            <a:r>
              <a:rPr lang="es-ES" dirty="0" err="1" smtClean="0"/>
              <a:t>viajero_km</a:t>
            </a:r>
            <a:endParaRPr lang="es-ES" dirty="0" smtClean="0"/>
          </a:p>
          <a:p>
            <a:pPr lvl="1"/>
            <a:r>
              <a:rPr lang="es-ES" dirty="0" smtClean="0"/>
              <a:t>Con vehículos con alto nivel en calidad, seguridad, confort, respetuosos con medio ambiente</a:t>
            </a:r>
          </a:p>
          <a:p>
            <a:pPr lvl="1"/>
            <a:r>
              <a:rPr lang="es-ES" dirty="0" smtClean="0"/>
              <a:t>Con una alta valoración por los usuarios</a:t>
            </a:r>
          </a:p>
          <a:p>
            <a:pPr lvl="1"/>
            <a:r>
              <a:rPr lang="es-ES" dirty="0" smtClean="0"/>
              <a:t>Sin coste para el erario público</a:t>
            </a:r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28262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467544" y="1196753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satisfacción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 de movilidad 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comunidad con el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máximo grado de eficacia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 el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mínimo coste social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condiciones idóneas de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especial atención a las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sociales desfavorecidas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 las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 con capacidad reducida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así como a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zonas y núcleos de población alejados o de difícil acceso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 smtClean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5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93969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r>
              <a:rPr lang="es-ES" sz="2800" b="1" dirty="0" smtClean="0"/>
              <a:t>Modelo concesional </a:t>
            </a:r>
            <a:r>
              <a:rPr lang="es-ES" sz="2800" dirty="0" smtClean="0"/>
              <a:t>español:</a:t>
            </a:r>
          </a:p>
          <a:p>
            <a:endParaRPr lang="es-ES" sz="2800" dirty="0" smtClean="0"/>
          </a:p>
          <a:p>
            <a:pPr lvl="1"/>
            <a:r>
              <a:rPr lang="es-ES" dirty="0" smtClean="0"/>
              <a:t>El </a:t>
            </a:r>
            <a:r>
              <a:rPr lang="es-ES" b="1" dirty="0" smtClean="0"/>
              <a:t>control </a:t>
            </a:r>
            <a:r>
              <a:rPr lang="es-ES" dirty="0" smtClean="0"/>
              <a:t>lo ejerce la Administración</a:t>
            </a:r>
          </a:p>
          <a:p>
            <a:pPr lvl="1"/>
            <a:r>
              <a:rPr lang="es-ES" dirty="0" smtClean="0"/>
              <a:t>Posibilita </a:t>
            </a:r>
            <a:r>
              <a:rPr lang="es-ES" b="1" dirty="0"/>
              <a:t>fiabilidad</a:t>
            </a:r>
            <a:r>
              <a:rPr lang="es-ES" dirty="0"/>
              <a:t> en la información al </a:t>
            </a:r>
            <a:r>
              <a:rPr lang="es-ES" dirty="0" smtClean="0"/>
              <a:t>usuario</a:t>
            </a:r>
          </a:p>
          <a:p>
            <a:pPr lvl="1"/>
            <a:r>
              <a:rPr lang="es-ES" dirty="0" smtClean="0"/>
              <a:t>Proporciona </a:t>
            </a:r>
            <a:r>
              <a:rPr lang="es-ES" b="1" dirty="0"/>
              <a:t>transparencia</a:t>
            </a:r>
            <a:r>
              <a:rPr lang="es-ES" dirty="0"/>
              <a:t> en el mercado</a:t>
            </a:r>
          </a:p>
          <a:p>
            <a:pPr lvl="1"/>
            <a:r>
              <a:rPr lang="es-ES" dirty="0" smtClean="0"/>
              <a:t>Fomenta la </a:t>
            </a:r>
            <a:r>
              <a:rPr lang="es-ES" b="1" dirty="0" smtClean="0"/>
              <a:t>vertebración territorial</a:t>
            </a:r>
          </a:p>
          <a:p>
            <a:pPr lvl="1"/>
            <a:r>
              <a:rPr lang="es-ES" dirty="0" smtClean="0"/>
              <a:t>Garantiza </a:t>
            </a:r>
            <a:r>
              <a:rPr lang="es-ES" dirty="0"/>
              <a:t>mayor </a:t>
            </a:r>
            <a:r>
              <a:rPr lang="es-ES" b="1" dirty="0"/>
              <a:t>accesibilidad</a:t>
            </a:r>
          </a:p>
          <a:p>
            <a:pPr lvl="1"/>
            <a:r>
              <a:rPr lang="es-ES" dirty="0" smtClean="0"/>
              <a:t>Permite </a:t>
            </a:r>
            <a:r>
              <a:rPr lang="es-ES" b="1" dirty="0"/>
              <a:t>precios </a:t>
            </a:r>
            <a:r>
              <a:rPr lang="es-ES" b="1" dirty="0" smtClean="0"/>
              <a:t>más bajos </a:t>
            </a:r>
            <a:endParaRPr lang="es-ES" b="1" dirty="0"/>
          </a:p>
          <a:p>
            <a:pPr lvl="1"/>
            <a:r>
              <a:rPr lang="es-ES" dirty="0" smtClean="0"/>
              <a:t>Promueve criterios de </a:t>
            </a:r>
            <a:r>
              <a:rPr lang="es-ES" b="1" dirty="0" smtClean="0"/>
              <a:t>calidad, seguridad, modernización y sostenibilidad</a:t>
            </a:r>
          </a:p>
          <a:p>
            <a:pPr lvl="1"/>
            <a:r>
              <a:rPr lang="es-ES" dirty="0" smtClean="0"/>
              <a:t>Fomenta </a:t>
            </a:r>
            <a:r>
              <a:rPr lang="es-ES" dirty="0"/>
              <a:t>la </a:t>
            </a:r>
            <a:r>
              <a:rPr lang="es-ES" b="1" dirty="0"/>
              <a:t>competencia por </a:t>
            </a:r>
            <a:r>
              <a:rPr lang="es-ES" dirty="0"/>
              <a:t>el mercado</a:t>
            </a:r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 smtClean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6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4039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467544" y="1566235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sistema de movilidad  mediante una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adecuada utilización de los recursos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disponibles, que posibiliten la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obtención del máximo rendimiento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 smtClean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7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6900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95536" y="1360811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Claves del modelo: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Carácter de </a:t>
            </a:r>
            <a:r>
              <a:rPr lang="es-E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público de titularidad de la Administración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transportes públicos regulares de viajeros de uso general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</a:t>
            </a:r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red 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tráficos de distinta calidad en un mismo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Exclusividad</a:t>
            </a:r>
            <a:endParaRPr lang="es-ES" sz="3200" b="1" dirty="0" smtClean="0"/>
          </a:p>
          <a:p>
            <a:pPr lvl="1"/>
            <a:endParaRPr lang="es-ES" sz="24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sz="2800" dirty="0" smtClean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8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1203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96300" cy="5159597"/>
          </a:xfrm>
          <a:prstGeom prst="rect">
            <a:avLst/>
          </a:prstGeom>
        </p:spPr>
        <p:txBody>
          <a:bodyPr/>
          <a:lstStyle/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Camino recorrido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mediados del siglo 20 se configuran los servicios atendiendo a las </a:t>
            </a: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 de movilidad </a:t>
            </a:r>
            <a:endParaRPr lang="es-ES" sz="2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 en vigor de la</a:t>
            </a:r>
            <a:r>
              <a:rPr lang="es-E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LOTT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s-E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concursos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90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</a:t>
            </a:r>
            <a:r>
              <a:rPr lang="es-E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adaptándose a las nuevas </a:t>
            </a:r>
            <a:r>
              <a:rPr lang="es-ES" sz="2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 con p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rocesos de modificación y segregación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s-E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</a:t>
            </a: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asentado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maduro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con aproximadamente 1.300 contratos vertebra la totalidad del territorio</a:t>
            </a:r>
            <a:endParaRPr lang="es-ES" sz="2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UE 1370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/2007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nuevos procesos concursales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todo el país</a:t>
            </a:r>
            <a:endParaRPr lang="es-ES" sz="2600" dirty="0" smtClean="0"/>
          </a:p>
          <a:p>
            <a:pPr marL="0" indent="0">
              <a:buNone/>
            </a:pPr>
            <a:endParaRPr lang="es-ES" sz="2400" dirty="0" smtClean="0"/>
          </a:p>
          <a:p>
            <a:pPr lvl="1"/>
            <a:endParaRPr lang="es-ES" sz="2000" dirty="0" smtClean="0"/>
          </a:p>
          <a:p>
            <a:pPr lvl="1"/>
            <a:endParaRPr lang="es-ES" sz="2000" dirty="0"/>
          </a:p>
          <a:p>
            <a:pPr marL="0" lvl="1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s-ES" dirty="0">
              <a:solidFill>
                <a:schemeClr val="bg2">
                  <a:lumMod val="50000"/>
                </a:schemeClr>
              </a:solidFill>
              <a:latin typeface="Lucida Sans" panose="020B0602030504020204" pitchFamily="34" charset="0"/>
              <a:ea typeface="+mn-ea"/>
              <a:cs typeface="+mn-cs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accent2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D8CB-0C48-451D-A74C-27DBF967001F}" type="slidenum">
              <a:rPr lang="es-ES" smtClean="0"/>
              <a:t>9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006230" y="227255"/>
            <a:ext cx="613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sistema concesional español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1352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iseño predeterminado">
  <a:themeElements>
    <a:clrScheme name="8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iseño predeterminado">
  <a:themeElements>
    <a:clrScheme name="10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iseño predeterminado">
  <a:themeElements>
    <a:clrScheme name="9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iseño predeterminado">
  <a:themeElements>
    <a:clrScheme name="1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5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6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7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18802</TotalTime>
  <Words>697</Words>
  <Application>Microsoft Office PowerPoint</Application>
  <PresentationFormat>Presentación en pantalla (4:3)</PresentationFormat>
  <Paragraphs>163</Paragraphs>
  <Slides>15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41" baseType="lpstr">
      <vt:lpstr>Calibri Light</vt:lpstr>
      <vt:lpstr>Wingdings</vt:lpstr>
      <vt:lpstr>Symbol</vt:lpstr>
      <vt:lpstr>Arial</vt:lpstr>
      <vt:lpstr>Monotype Sorts</vt:lpstr>
      <vt:lpstr>Times New Roman</vt:lpstr>
      <vt:lpstr>Verdana</vt:lpstr>
      <vt:lpstr>Calibri</vt:lpstr>
      <vt:lpstr>Lucida Sans</vt:lpstr>
      <vt:lpstr>Gill Sans</vt:lpstr>
      <vt:lpstr>1_Diseño predeterminado</vt:lpstr>
      <vt:lpstr>1_Diseño personalizado</vt:lpstr>
      <vt:lpstr>Diseño personalizado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10_Diseño predeterminado</vt:lpstr>
      <vt:lpstr>9_Diseño predeterminado</vt:lpstr>
      <vt:lpstr>11_Diseño predeterminado</vt:lpstr>
      <vt:lpstr>12_Diseño predeterminado</vt:lpstr>
      <vt:lpstr>13_Diseño predeterminado</vt:lpstr>
      <vt:lpstr>Image</vt:lpstr>
      <vt:lpstr>EL SISTEMA CONCESIONAL ESPAÑOL Y LA LIBERALIZACIÓN DEL TRANSPORTE DE VIAJEROS POR CARRETERA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Fomento (DG Transporte Terrestre)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Carrera Cabañeros</dc:creator>
  <cp:lastModifiedBy>Bermejo Palacios Benito</cp:lastModifiedBy>
  <cp:revision>1131</cp:revision>
  <cp:lastPrinted>2019-01-20T17:16:38Z</cp:lastPrinted>
  <dcterms:created xsi:type="dcterms:W3CDTF">2005-03-28T15:00:02Z</dcterms:created>
  <dcterms:modified xsi:type="dcterms:W3CDTF">2019-01-24T07:31:23Z</dcterms:modified>
</cp:coreProperties>
</file>